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67" r:id="rId2"/>
    <p:sldId id="268" r:id="rId3"/>
    <p:sldId id="265" r:id="rId4"/>
    <p:sldId id="266" r:id="rId5"/>
    <p:sldId id="258" r:id="rId6"/>
    <p:sldId id="259" r:id="rId7"/>
    <p:sldId id="260" r:id="rId8"/>
    <p:sldId id="261" r:id="rId9"/>
    <p:sldId id="269" r:id="rId10"/>
    <p:sldId id="271" r:id="rId11"/>
    <p:sldId id="270" r:id="rId12"/>
    <p:sldId id="27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9" autoAdjust="0"/>
    <p:restoredTop sz="87798" autoAdjust="0"/>
  </p:normalViewPr>
  <p:slideViewPr>
    <p:cSldViewPr snapToGrid="0">
      <p:cViewPr>
        <p:scale>
          <a:sx n="97" d="100"/>
          <a:sy n="97" d="100"/>
        </p:scale>
        <p:origin x="230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E524F2-B0EC-4C2B-A8D4-45182C9E555F}" type="datetimeFigureOut">
              <a:rPr lang="en-US" smtClean="0"/>
              <a:t>5/7/2017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AF95B-F3A6-4D8C-88D7-FFE21029C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985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Azure Service Bus is categorized as Internet of Things</a:t>
            </a:r>
          </a:p>
          <a:p>
            <a:r>
              <a:rPr lang="en-US" dirty="0"/>
              <a:t>Features: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Dead letter queue – Failed messages go here, can be configured to move expired messages as well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Duplicate detection – Configurable history length, 20 secs to 7 days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Sessions – Send several messages in a session, which allows a consumer to process related messages. No FIFO-functionality OOTB, must be configured manually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Partitioning – Distribute the load across multiple message brokers</a:t>
            </a:r>
          </a:p>
          <a:p>
            <a:r>
              <a:rPr lang="en-US" dirty="0"/>
              <a:t>Add shared access policy on a queue/topic or directly on the service bus (required for relay services)</a:t>
            </a:r>
          </a:p>
          <a:p>
            <a:r>
              <a:rPr lang="en-US" dirty="0"/>
              <a:t>Modifying an endpoint requires reentering of SAS key</a:t>
            </a:r>
          </a:p>
          <a:p>
            <a:r>
              <a:rPr lang="en-US" dirty="0"/>
              <a:t>ACS is discontinued and no longer supported with ASB</a:t>
            </a:r>
          </a:p>
          <a:p>
            <a:r>
              <a:rPr lang="en-US" dirty="0"/>
              <a:t>Topics works like queues, except that you create subscriptions that work across topics on a bus and can define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AF95B-F3A6-4D8C-88D7-FFE21029CA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437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Configured just like a queue/topic</a:t>
            </a:r>
          </a:p>
          <a:p>
            <a:r>
              <a:rPr lang="en-US" dirty="0"/>
              <a:t>Handles a lot of messages/second (estimated max capacity) 6 million/sec</a:t>
            </a:r>
          </a:p>
          <a:p>
            <a:r>
              <a:rPr lang="en-US" dirty="0"/>
              <a:t>Allows horizontal scaling by distributing messages across partitions</a:t>
            </a:r>
          </a:p>
          <a:p>
            <a:r>
              <a:rPr lang="en-US" dirty="0"/>
              <a:t>Data is not discarded, it is deleted after the retention time is hit</a:t>
            </a:r>
          </a:p>
          <a:p>
            <a:r>
              <a:rPr lang="en-US" dirty="0"/>
              <a:t>Works like a commit log, everything message is stored in the sequence they entered, for each partition</a:t>
            </a:r>
          </a:p>
          <a:p>
            <a:r>
              <a:rPr lang="en-US" dirty="0"/>
              <a:t>Partition keys are hashed and assigned to a partition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AF95B-F3A6-4D8C-88D7-FFE21029CA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80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SAS is Shared Access Signature</a:t>
            </a: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SASKey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when you use a SAS key and signature to generate new tokens automatically in the background.</a:t>
            </a:r>
          </a:p>
          <a:p>
            <a:r>
              <a:rPr lang="en-US" sz="1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SASToken</a:t>
            </a:r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is when you use a pre-generated token, which is a hash of the URI and an expiration time signed with the key</a:t>
            </a:r>
          </a:p>
          <a:p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Designation type is: queue, topic, one-way relay, two-way relay, REST Listener (REST based two-way relay), Event Hub</a:t>
            </a:r>
          </a:p>
          <a:p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Queue and topic uses AMQP, relay services uses HTTPS. Event hub endpoint only supports AMQP, even though the event hub has support for both</a:t>
            </a:r>
          </a:p>
          <a:p>
            <a:r>
              <a:rPr lang="en-US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Message limit is 256kB, even for event hub batch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AF95B-F3A6-4D8C-88D7-FFE21029CA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41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Register new application in azure ad, add </a:t>
            </a:r>
            <a:r>
              <a:rPr lang="en-US" dirty="0">
                <a:latin typeface="Arial"/>
                <a:cs typeface="Arial"/>
              </a:rPr>
              <a:t>new permission (CRM Online), grant permissions to update permissions.</a:t>
            </a:r>
          </a:p>
          <a:p>
            <a:r>
              <a:rPr lang="en-US" dirty="0">
                <a:latin typeface="Arial"/>
                <a:cs typeface="Arial"/>
              </a:rPr>
              <a:t>Open app manifest and set implicit flow to enable token authentication and </a:t>
            </a:r>
            <a:r>
              <a:rPr lang="en-US" dirty="0" err="1">
                <a:latin typeface="Arial"/>
                <a:cs typeface="Arial"/>
              </a:rPr>
              <a:t>javascript</a:t>
            </a:r>
            <a:r>
              <a:rPr lang="en-US" dirty="0">
                <a:latin typeface="Arial"/>
                <a:cs typeface="Arial"/>
              </a:rPr>
              <a:t> calls to the </a:t>
            </a:r>
            <a:r>
              <a:rPr lang="en-US" dirty="0" err="1">
                <a:latin typeface="Arial"/>
                <a:cs typeface="Arial"/>
              </a:rPr>
              <a:t>api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latin typeface="Arial"/>
                <a:cs typeface="Arial"/>
              </a:rPr>
              <a:t>Implicit flow with bearer token granted from azure web site</a:t>
            </a:r>
          </a:p>
          <a:p>
            <a:r>
              <a:rPr lang="en-US" dirty="0">
                <a:latin typeface="+mn-lt"/>
                <a:cs typeface="Arial"/>
              </a:rPr>
              <a:t>Walkthrough available here: https://msdn.microsoft.com/nb-no/library/mt595797.aspx</a:t>
            </a:r>
          </a:p>
          <a:p>
            <a:r>
              <a:rPr lang="en-US" dirty="0">
                <a:latin typeface="+mn-lt"/>
                <a:cs typeface="Arial"/>
              </a:rPr>
              <a:t>Multi-tenant support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AF95B-F3A6-4D8C-88D7-FFE21029CAF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613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Secure solution which lets you store and manage secrets and keys</a:t>
            </a:r>
          </a:p>
          <a:p>
            <a:r>
              <a:rPr lang="en-US" dirty="0"/>
              <a:t>Integration with several enterprise applications, enables storing encryption key directly from MSDYN to Azure Key Vault</a:t>
            </a:r>
          </a:p>
          <a:p>
            <a:r>
              <a:rPr lang="en-US" dirty="0"/>
              <a:t>Access is given to all records of the permitted type for one vault</a:t>
            </a:r>
          </a:p>
          <a:p>
            <a:r>
              <a:rPr lang="en-US" dirty="0"/>
              <a:t>Combine vaults to provide hash table-like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AF95B-F3A6-4D8C-88D7-FFE21029CAF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4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not worth it, do you trust your admins more than you trust MS?</a:t>
            </a:r>
          </a:p>
          <a:p>
            <a:r>
              <a:rPr lang="en-US" dirty="0"/>
              <a:t>Gives a 72 hour warning on key change to all admins</a:t>
            </a:r>
          </a:p>
          <a:p>
            <a:r>
              <a:rPr lang="en-US" dirty="0"/>
              <a:t>Edit instance to get to key management. Available for o365 admins and MSDYN365 admins</a:t>
            </a:r>
          </a:p>
          <a:p>
            <a:r>
              <a:rPr lang="en-US" dirty="0"/>
              <a:t>Allows you to generate new key or upload your own key, supports both PFX (must be password protected) and HSMs (requires own hardware)</a:t>
            </a:r>
          </a:p>
          <a:p>
            <a:r>
              <a:rPr lang="en-US" dirty="0"/>
              <a:t>Tons of warnings, so you’re not doing this by accident</a:t>
            </a:r>
          </a:p>
          <a:p>
            <a:r>
              <a:rPr lang="en-US" dirty="0"/>
              <a:t>Warning when you revert to MS managed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6AF95B-F3A6-4D8C-88D7-FFE21029CAF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37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971F8-30D8-407C-BF32-F373C9C0BF0C}" type="datetime1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7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7C079-FA39-4517-B7FB-9CF9EC119CA0}" type="datetime1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9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68368C-9174-42CF-A7DB-838A1173B0AA}" type="datetime1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B95F5E-ED68-4132-AF50-3FC642719598}" type="datetime1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48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F88B0-EB6C-4924-A818-30672FDC9438}" type="datetime1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88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DFFAE-98CA-4EDB-99BF-29BCB35FF66C}" type="datetime1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26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0EB7A-394E-412C-972B-B4999B930D36}" type="datetime1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804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693B5-2F00-47FC-AF0F-D5D010623B09}" type="datetime1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1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A4ECF-ACA4-4A66-8055-910E0175D787}" type="datetime1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871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C176F-26D7-429D-B811-EF00D4156E5E}" type="datetime1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74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34A2-E19A-42B6-B4E2-76E7529798C3}" type="datetime1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5AE69-D1E4-4435-9499-7CA354A357EB}" type="datetime1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69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F0CE9-DDAA-4BDD-96FB-881A315919DF}" type="datetime1">
              <a:rPr lang="en-US" smtClean="0"/>
              <a:t>5/7/2017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6205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3A09-8DA3-4621-A1C9-0030863B719F}" type="datetime1">
              <a:rPr lang="en-US" smtClean="0"/>
              <a:t>5/7/2017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845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E187A-E0F4-450E-B3FD-A4063FB953AB}" type="datetime1">
              <a:rPr lang="en-US" smtClean="0"/>
              <a:t>5/7/2017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283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19AF3-852A-4CEE-97FD-4F9AADC774F7}" type="datetime1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13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A5E9CE5A-B079-4629-893A-ABB528F74180}" type="datetime1">
              <a:rPr lang="en-US" smtClean="0"/>
              <a:t>5/7/2017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r>
              <a:rPr lang="en-US"/>
              <a:t>@crmviking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04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7E3EAB1-5228-493D-AD4D-AABF6C5CF26E}" type="datetime1">
              <a:rPr lang="en-US" smtClean="0"/>
              <a:t>5/7/2017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/>
              <a:t>@crmviking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DE0FAF8-1171-4EAF-BFDE-DFFB175B3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513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89618" cy="50028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4258" y="4306789"/>
            <a:ext cx="11660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fphabet" panose="020B0707010101030C03" pitchFamily="34" charset="0"/>
              </a:rPr>
              <a:t>SharePoint + CRM Saturday Zurich 2017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4258" y="5183952"/>
            <a:ext cx="6683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Integrating with Azure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94258" y="6014949"/>
            <a:ext cx="71513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>
                <a:solidFill>
                  <a:srgbClr val="C00000"/>
                </a:solidFill>
              </a:rPr>
              <a:t>Marius Agur Pedersen / @</a:t>
            </a:r>
            <a:r>
              <a:rPr lang="en-AU" sz="3200" dirty="0" err="1">
                <a:solidFill>
                  <a:srgbClr val="C00000"/>
                </a:solidFill>
              </a:rPr>
              <a:t>crmviking</a:t>
            </a:r>
            <a:endParaRPr lang="en-AU" sz="3200" dirty="0">
              <a:solidFill>
                <a:srgbClr val="C00000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840" y="6196078"/>
            <a:ext cx="1403921" cy="533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511" y="5122161"/>
            <a:ext cx="954578" cy="95457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4258" y="92544"/>
            <a:ext cx="32544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fphabet" panose="020B0707010101030C03" pitchFamily="34" charset="0"/>
              </a:rPr>
              <a:t>#</a:t>
            </a:r>
            <a:r>
              <a:rPr lang="en-AU" sz="32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fphabet" panose="020B0707010101030C03" pitchFamily="34" charset="0"/>
              </a:rPr>
              <a:t>Spszurich</a:t>
            </a:r>
            <a:endParaRPr lang="en-AU" sz="32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fphabet" panose="020B0707010101030C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97301" y="92544"/>
            <a:ext cx="40575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2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fphabet" panose="020B0707010101030C03" pitchFamily="34" charset="0"/>
              </a:rPr>
              <a:t>#</a:t>
            </a:r>
            <a:r>
              <a:rPr lang="en-AU" sz="3200" b="1" dirty="0" err="1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fphabet" panose="020B0707010101030C03" pitchFamily="34" charset="0"/>
              </a:rPr>
              <a:t>crmsaturday</a:t>
            </a:r>
            <a:endParaRPr lang="en-AU" sz="32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fphabet" panose="020B0707010101030C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38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encryption keys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527357" y="73377"/>
            <a:ext cx="3262866" cy="62204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42" y="2231104"/>
            <a:ext cx="9098714" cy="35051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4296" y="1953996"/>
            <a:ext cx="6181500" cy="3378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189" y="1899317"/>
            <a:ext cx="8396958" cy="39839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408" y="2557145"/>
            <a:ext cx="8198376" cy="29575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1311" y="2216591"/>
            <a:ext cx="6069246" cy="3638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5456" y="2084115"/>
            <a:ext cx="8280184" cy="332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4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Service Bus (ASB) is the most effective way to do message based integration</a:t>
            </a:r>
          </a:p>
          <a:p>
            <a:r>
              <a:rPr lang="en-US" dirty="0"/>
              <a:t>Relaying lets you do real time operation on messages</a:t>
            </a:r>
          </a:p>
          <a:p>
            <a:r>
              <a:rPr lang="en-US" dirty="0"/>
              <a:t>Azure Event Hubs can receive a lot of requests, excellent analytics capabilities</a:t>
            </a:r>
          </a:p>
          <a:p>
            <a:r>
              <a:rPr lang="en-US" dirty="0"/>
              <a:t>Azure Web Sites is fast and secure, with custom domain/certificate capabilities</a:t>
            </a:r>
          </a:p>
          <a:p>
            <a:r>
              <a:rPr lang="en-US" dirty="0"/>
              <a:t>Azure Key Vault is a very cheap way to store and manage keys, certs and </a:t>
            </a:r>
            <a:r>
              <a:rPr lang="en-US" dirty="0" err="1"/>
              <a:t>serets</a:t>
            </a:r>
            <a:endParaRPr lang="en-US" dirty="0"/>
          </a:p>
          <a:p>
            <a:r>
              <a:rPr lang="en-US" dirty="0"/>
              <a:t>Encryption keys for MSDYN365 can be stored in a custom Azure Key Vault</a:t>
            </a:r>
          </a:p>
          <a:p>
            <a:r>
              <a:rPr lang="en-US" dirty="0"/>
              <a:t>HSM available for particular cases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</p:spTree>
    <p:extLst>
      <p:ext uri="{BB962C8B-B14F-4D97-AF65-F5344CB8AC3E}">
        <p14:creationId xmlns:p14="http://schemas.microsoft.com/office/powerpoint/2010/main" val="1147109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56" y="-6940"/>
            <a:ext cx="11175990" cy="68649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7998" y="5564743"/>
            <a:ext cx="227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crmviking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07156" y="3877733"/>
            <a:ext cx="2044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#CRMSATURDAY</a:t>
            </a:r>
          </a:p>
          <a:p>
            <a:r>
              <a:rPr lang="en-US" dirty="0">
                <a:solidFill>
                  <a:schemeClr val="bg1"/>
                </a:solidFill>
              </a:rPr>
              <a:t>#</a:t>
            </a:r>
            <a:r>
              <a:rPr lang="en-US" dirty="0" err="1">
                <a:solidFill>
                  <a:schemeClr val="bg1"/>
                </a:solidFill>
              </a:rPr>
              <a:t>SPSZurich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980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779" y="6010963"/>
            <a:ext cx="3064023" cy="837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077" y="5633311"/>
            <a:ext cx="2377765" cy="4102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1" y="5333666"/>
            <a:ext cx="1991003" cy="1019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54" y="140613"/>
            <a:ext cx="3524250" cy="133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63" y="1703476"/>
            <a:ext cx="3108605" cy="6155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814" y="1815239"/>
            <a:ext cx="3011072" cy="5037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22" y="3920879"/>
            <a:ext cx="1119816" cy="7923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66" y="3993759"/>
            <a:ext cx="1966074" cy="8024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642" y="2770948"/>
            <a:ext cx="1355785" cy="135578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048" y="3925066"/>
            <a:ext cx="2903907" cy="87117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47652" y="6157475"/>
            <a:ext cx="2204409" cy="544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66121" y="5275509"/>
            <a:ext cx="1711116" cy="15360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414" y="3182104"/>
            <a:ext cx="2686425" cy="5334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10833" y="3076538"/>
            <a:ext cx="1400811" cy="7446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1426" y="3215602"/>
            <a:ext cx="2556727" cy="4497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865" y="3025498"/>
            <a:ext cx="1814486" cy="82991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830" y="4235466"/>
            <a:ext cx="3073739" cy="42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8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resources in azure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460" y="2111834"/>
            <a:ext cx="2978066" cy="43782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67" y="2346895"/>
            <a:ext cx="3874843" cy="34443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144" y="1808055"/>
            <a:ext cx="5344124" cy="46820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05914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event </a:t>
            </a:r>
            <a:r>
              <a:rPr lang="en-US" dirty="0" err="1"/>
              <a:t>hubS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454" y="654759"/>
            <a:ext cx="4080396" cy="50404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279326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 endpoint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pic>
        <p:nvPicPr>
          <p:cNvPr id="5" name="Content Placeholder 3"/>
          <p:cNvPicPr/>
          <p:nvPr/>
        </p:nvPicPr>
        <p:blipFill>
          <a:blip r:embed="rId3"/>
          <a:stretch/>
        </p:blipFill>
        <p:spPr>
          <a:xfrm>
            <a:off x="2286000" y="2298240"/>
            <a:ext cx="4146840" cy="312372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/>
          <p:nvPr/>
        </p:nvPicPr>
        <p:blipFill>
          <a:blip r:embed="rId4"/>
          <a:stretch/>
        </p:blipFill>
        <p:spPr>
          <a:xfrm>
            <a:off x="3483000" y="1938960"/>
            <a:ext cx="5310000" cy="266508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/>
          <p:nvPr/>
        </p:nvPicPr>
        <p:blipFill>
          <a:blip r:embed="rId5"/>
          <a:stretch/>
        </p:blipFill>
        <p:spPr>
          <a:xfrm>
            <a:off x="2594880" y="2182680"/>
            <a:ext cx="3166560" cy="332424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8"/>
          <p:cNvPicPr/>
          <p:nvPr/>
        </p:nvPicPr>
        <p:blipFill>
          <a:blip r:embed="rId6"/>
          <a:stretch/>
        </p:blipFill>
        <p:spPr>
          <a:xfrm>
            <a:off x="6049440" y="2182680"/>
            <a:ext cx="3174840" cy="332424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3707" y="1852422"/>
            <a:ext cx="4152947" cy="43434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4797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 additive="repl"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steps and images to an endpoint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/>
        </p:blipFill>
        <p:spPr>
          <a:xfrm>
            <a:off x="874080" y="2169720"/>
            <a:ext cx="6288840" cy="397404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/>
          <p:nvPr/>
        </p:nvPicPr>
        <p:blipFill>
          <a:blip r:embed="rId3"/>
          <a:stretch/>
        </p:blipFill>
        <p:spPr>
          <a:xfrm>
            <a:off x="7594200" y="2169720"/>
            <a:ext cx="3351600" cy="396612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009" y="3744894"/>
            <a:ext cx="5148792" cy="6596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1254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endpoints programmatically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VISUAL STUDIO!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</p:spTree>
    <p:extLst>
      <p:ext uri="{BB962C8B-B14F-4D97-AF65-F5344CB8AC3E}">
        <p14:creationId xmlns:p14="http://schemas.microsoft.com/office/powerpoint/2010/main" val="383484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service account and application permissions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50" y="2476500"/>
            <a:ext cx="9432447" cy="38665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367" y="2247450"/>
            <a:ext cx="7675346" cy="33980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350" y="2476500"/>
            <a:ext cx="4463816" cy="41515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0335" y="2629057"/>
            <a:ext cx="8738755" cy="32921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8600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Key vault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@crmviking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91" y="2286000"/>
            <a:ext cx="5227535" cy="331328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9" y="389466"/>
            <a:ext cx="2067331" cy="54017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0657" y="440262"/>
            <a:ext cx="1967948" cy="53518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025" y="1915318"/>
            <a:ext cx="3321580" cy="34013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8053" y="914401"/>
            <a:ext cx="2856580" cy="50969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97406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8414</TotalTime>
  <Words>636</Words>
  <Application>Microsoft Office PowerPoint</Application>
  <PresentationFormat>Widescreen</PresentationFormat>
  <Paragraphs>78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Alfphabet</vt:lpstr>
      <vt:lpstr>Arial</vt:lpstr>
      <vt:lpstr>Calibri</vt:lpstr>
      <vt:lpstr>Century Gothic</vt:lpstr>
      <vt:lpstr>Mesh</vt:lpstr>
      <vt:lpstr>PowerPoint Presentation</vt:lpstr>
      <vt:lpstr>PowerPoint Presentation</vt:lpstr>
      <vt:lpstr>Creating resources in azure</vt:lpstr>
      <vt:lpstr>Azure event hubS</vt:lpstr>
      <vt:lpstr>Register endpoint</vt:lpstr>
      <vt:lpstr>Adding steps and images to an endpoint</vt:lpstr>
      <vt:lpstr>Using endpoints programmatically</vt:lpstr>
      <vt:lpstr>Adding service account and application permissions</vt:lpstr>
      <vt:lpstr>Azure Key vault</vt:lpstr>
      <vt:lpstr>Manage encryption keys</vt:lpstr>
      <vt:lpstr>Wrap up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Marius Pedersen</dc:creator>
  <cp:lastModifiedBy>Marius Pedersen</cp:lastModifiedBy>
  <cp:revision>15</cp:revision>
  <dcterms:created xsi:type="dcterms:W3CDTF">2017-05-05T13:59:40Z</dcterms:created>
  <dcterms:modified xsi:type="dcterms:W3CDTF">2017-05-13T06:52:26Z</dcterms:modified>
</cp:coreProperties>
</file>